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Merriweather" panose="00000500000000000000" pitchFamily="2" charset="0"/>
      <p:regular r:id="rId14"/>
      <p:bold r:id="rId15"/>
    </p:embeddedFont>
    <p:embeddedFont>
      <p:font typeface="Merriweather Light" panose="00000400000000000000" pitchFamily="2" charset="0"/>
      <p:regular r:id="rId16"/>
      <p:italic r:id="rId17"/>
    </p:embeddedFont>
  </p:embeddedFontLst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8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179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99C58B-BED3-1D8B-71D6-3A18A2F44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6B0502-FC82-EB18-9FAC-D10D4EF82B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76BE95-08A6-B00D-E768-1168847B61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344D90-E897-3564-6977-B637B0DF40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49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853684"/>
            <a:ext cx="9108877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dirty="0" err="1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Propuesta</a:t>
            </a:r>
            <a:r>
              <a:rPr lang="en-US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Proyecto para </a:t>
            </a:r>
            <a:r>
              <a:rPr lang="en-US" dirty="0" err="1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Portafolio</a:t>
            </a:r>
            <a:r>
              <a:rPr lang="en-US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</a:t>
            </a:r>
            <a:r>
              <a:rPr lang="en-US" dirty="0" err="1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Título</a:t>
            </a:r>
            <a:endParaRPr lang="en-US" dirty="0">
              <a:solidFill>
                <a:srgbClr val="F5F0F0"/>
              </a:solidFill>
              <a:latin typeface="Merriweather" pitchFamily="34" charset="0"/>
              <a:ea typeface="Merriweather" pitchFamily="34" charset="-122"/>
              <a:cs typeface="Merriweather" pitchFamily="34" charset="-120"/>
            </a:endParaRPr>
          </a:p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4400" dirty="0" err="1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Modernización</a:t>
            </a:r>
            <a:r>
              <a:rPr lang="en-US" sz="4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del Sistema de Votaciones del Consejo Regional de Valparaíso</a:t>
            </a:r>
            <a:endParaRPr lang="en-US" sz="4850" dirty="0"/>
          </a:p>
        </p:txBody>
      </p:sp>
      <p:pic>
        <p:nvPicPr>
          <p:cNvPr id="1028" name="Picture 4" descr="SummIT Ciberseguridad 2022 – Duoc UC">
            <a:extLst>
              <a:ext uri="{FF2B5EF4-FFF2-40B4-BE49-F238E27FC236}">
                <a16:creationId xmlns:a16="http://schemas.microsoft.com/office/drawing/2014/main" id="{93AC0BC7-B277-63D1-D7B7-0966F45D7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214314"/>
            <a:ext cx="3028950" cy="974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6332DB91-6C85-7EAC-3AF3-DF2128743DD8}"/>
              </a:ext>
            </a:extLst>
          </p:cNvPr>
          <p:cNvSpPr/>
          <p:nvPr/>
        </p:nvSpPr>
        <p:spPr>
          <a:xfrm>
            <a:off x="2956731" y="6721922"/>
            <a:ext cx="3207764" cy="1261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2800" dirty="0">
                <a:solidFill>
                  <a:srgbClr val="F5F0F0"/>
                </a:solidFill>
                <a:latin typeface="Merriweather" pitchFamily="34" charset="0"/>
              </a:rPr>
              <a:t>Génesis Contreras </a:t>
            </a:r>
          </a:p>
          <a:p>
            <a:pPr marL="0" indent="0" algn="ctr">
              <a:buNone/>
            </a:pPr>
            <a:r>
              <a:rPr lang="en-US" sz="2800" dirty="0">
                <a:solidFill>
                  <a:srgbClr val="F5F0F0"/>
                </a:solidFill>
                <a:latin typeface="Merriweather" pitchFamily="34" charset="0"/>
              </a:rPr>
              <a:t>Jorge Sepúlveda</a:t>
            </a:r>
            <a:br>
              <a:rPr lang="en-US" sz="2800" dirty="0">
                <a:solidFill>
                  <a:srgbClr val="F5F0F0"/>
                </a:solidFill>
                <a:latin typeface="Merriweather" pitchFamily="34" charset="0"/>
              </a:rPr>
            </a:br>
            <a:r>
              <a:rPr lang="en-US" sz="2800" dirty="0">
                <a:solidFill>
                  <a:srgbClr val="F5F0F0"/>
                </a:solidFill>
                <a:latin typeface="Merriweather" pitchFamily="34" charset="0"/>
              </a:rPr>
              <a:t>Pedro Vergara</a:t>
            </a:r>
          </a:p>
          <a:p>
            <a:pPr marL="0" indent="0" algn="l">
              <a:buNone/>
            </a:pPr>
            <a:endParaRPr lang="en-US" sz="4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38459" y="1883286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Impacto Esperado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250769"/>
            <a:ext cx="7416403" cy="323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modernización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del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sistema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votaciones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traerá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beneficios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significativos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al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consejo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regional,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mejorando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la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transparencia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y la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eficiencia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 </a:t>
            </a:r>
          </a:p>
          <a:p>
            <a:pPr marL="0" indent="0" algn="l">
              <a:lnSpc>
                <a:spcPts val="3100"/>
              </a:lnSpc>
              <a:buNone/>
            </a:pPr>
            <a:endParaRPr lang="en-US" sz="1900" dirty="0">
              <a:solidFill>
                <a:srgbClr val="E2E6E9"/>
              </a:solidFill>
              <a:latin typeface="Merriweather" pitchFamily="34" charset="0"/>
              <a:ea typeface="Merriweather" pitchFamily="34" charset="-122"/>
              <a:cs typeface="Merriweather" pitchFamily="34" charset="-120"/>
            </a:endParaRPr>
          </a:p>
          <a:p>
            <a:pPr marL="0" indent="0" algn="l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Simplificando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la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creación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minutas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comisiones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accelerando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proceso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creación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votaciones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para las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sesiones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plenarias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del Consejo Regional de Valparaíso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integrando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todas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las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comisiones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al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sistema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votaciones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</a:p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769548" y="3343513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¡Gracias!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3686056"/>
            <a:ext cx="7416403" cy="1233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endParaRPr lang="en-US" sz="3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0560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863798" y="1637943"/>
            <a:ext cx="1051286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 Proyecto fundamental para la Eficiencia</a:t>
            </a:r>
            <a:endParaRPr lang="en-US" sz="4850" dirty="0"/>
          </a:p>
        </p:txBody>
      </p:sp>
      <p:sp>
        <p:nvSpPr>
          <p:cNvPr id="4" name="Text 2"/>
          <p:cNvSpPr/>
          <p:nvPr/>
        </p:nvSpPr>
        <p:spPr>
          <a:xfrm>
            <a:off x="863798" y="2779395"/>
            <a:ext cx="129028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Pretendemos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definir los alcances y mejorar la eficiencia del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proceso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actual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mediante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la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implementación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un modulo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la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plataforma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existente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863798" y="4611648"/>
            <a:ext cx="4136350" cy="2612231"/>
          </a:xfrm>
          <a:prstGeom prst="roundRect">
            <a:avLst>
              <a:gd name="adj" fmla="val 5601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6" name="Shape 4"/>
          <p:cNvSpPr/>
          <p:nvPr/>
        </p:nvSpPr>
        <p:spPr>
          <a:xfrm>
            <a:off x="863798" y="4581168"/>
            <a:ext cx="4136350" cy="12192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7" name="Shape 5"/>
          <p:cNvSpPr/>
          <p:nvPr/>
        </p:nvSpPr>
        <p:spPr>
          <a:xfrm>
            <a:off x="2561689" y="4241483"/>
            <a:ext cx="740450" cy="740450"/>
          </a:xfrm>
          <a:prstGeom prst="roundRect">
            <a:avLst>
              <a:gd name="adj" fmla="val 123492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8" name="Text 6"/>
          <p:cNvSpPr/>
          <p:nvPr/>
        </p:nvSpPr>
        <p:spPr>
          <a:xfrm>
            <a:off x="2783860" y="4426625"/>
            <a:ext cx="296108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3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1141095" y="522863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Objetivo Principal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141095" y="5762149"/>
            <a:ext cx="358175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Modernizar y digitalizar el sistema de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votaciones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del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consejo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regional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5246965" y="4611648"/>
            <a:ext cx="4136350" cy="2612231"/>
          </a:xfrm>
          <a:prstGeom prst="roundRect">
            <a:avLst>
              <a:gd name="adj" fmla="val 5601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Shape 10"/>
          <p:cNvSpPr/>
          <p:nvPr/>
        </p:nvSpPr>
        <p:spPr>
          <a:xfrm>
            <a:off x="5246965" y="4581168"/>
            <a:ext cx="4136350" cy="12192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3" name="Shape 11"/>
          <p:cNvSpPr/>
          <p:nvPr/>
        </p:nvSpPr>
        <p:spPr>
          <a:xfrm>
            <a:off x="6944856" y="4241483"/>
            <a:ext cx="740450" cy="740450"/>
          </a:xfrm>
          <a:prstGeom prst="roundRect">
            <a:avLst>
              <a:gd name="adj" fmla="val 123492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4" name="Text 12"/>
          <p:cNvSpPr/>
          <p:nvPr/>
        </p:nvSpPr>
        <p:spPr>
          <a:xfrm>
            <a:off x="7167027" y="4426625"/>
            <a:ext cx="296108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3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5524262" y="522863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Sistema Actual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5524262" y="5762149"/>
            <a:ext cx="358175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"Core Vota" (2011) con deficiencias en visualización y automatización.</a:t>
            </a:r>
            <a:endParaRPr lang="en-US" sz="1900" dirty="0"/>
          </a:p>
        </p:txBody>
      </p:sp>
      <p:sp>
        <p:nvSpPr>
          <p:cNvPr id="17" name="Shape 15"/>
          <p:cNvSpPr/>
          <p:nvPr/>
        </p:nvSpPr>
        <p:spPr>
          <a:xfrm>
            <a:off x="9630132" y="4611648"/>
            <a:ext cx="4136350" cy="2612231"/>
          </a:xfrm>
          <a:prstGeom prst="roundRect">
            <a:avLst>
              <a:gd name="adj" fmla="val 5601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8" name="Shape 16"/>
          <p:cNvSpPr/>
          <p:nvPr/>
        </p:nvSpPr>
        <p:spPr>
          <a:xfrm>
            <a:off x="9630132" y="4581168"/>
            <a:ext cx="4136350" cy="12192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9" name="Shape 17"/>
          <p:cNvSpPr/>
          <p:nvPr/>
        </p:nvSpPr>
        <p:spPr>
          <a:xfrm>
            <a:off x="11328023" y="4241483"/>
            <a:ext cx="740450" cy="740450"/>
          </a:xfrm>
          <a:prstGeom prst="roundRect">
            <a:avLst>
              <a:gd name="adj" fmla="val 123492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0" name="Text 18"/>
          <p:cNvSpPr/>
          <p:nvPr/>
        </p:nvSpPr>
        <p:spPr>
          <a:xfrm>
            <a:off x="11550194" y="4426625"/>
            <a:ext cx="296108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3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300" dirty="0"/>
          </a:p>
        </p:txBody>
      </p:sp>
      <p:sp>
        <p:nvSpPr>
          <p:cNvPr id="21" name="Text 19"/>
          <p:cNvSpPr/>
          <p:nvPr/>
        </p:nvSpPr>
        <p:spPr>
          <a:xfrm>
            <a:off x="9907429" y="522863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Producto Final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9907429" y="5762149"/>
            <a:ext cx="358175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Nuevo sistema de votación integrado con flujos digitales.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616" y="714375"/>
            <a:ext cx="2641640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Alcance del Proyecto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739616" y="1255871"/>
            <a:ext cx="11604546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 err="1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Funcionalidades</a:t>
            </a:r>
            <a:r>
              <a:rPr lang="en-US" sz="41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4150" dirty="0" err="1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Relevantes</a:t>
            </a:r>
            <a:endParaRPr lang="en-US" sz="4150" dirty="0"/>
          </a:p>
        </p:txBody>
      </p:sp>
      <p:sp>
        <p:nvSpPr>
          <p:cNvPr id="4" name="Text 2"/>
          <p:cNvSpPr/>
          <p:nvPr/>
        </p:nvSpPr>
        <p:spPr>
          <a:xfrm>
            <a:off x="739616" y="2108835"/>
            <a:ext cx="1315116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proyecto se centrará en el módulo de votaciones del "Core Vota", desarrollando una plataforma web para digitalizar el flujo desde las comisiones hasta el pleno.</a:t>
            </a:r>
            <a:endParaRPr lang="en-US" sz="1650" dirty="0"/>
          </a:p>
        </p:txBody>
      </p:sp>
      <p:sp>
        <p:nvSpPr>
          <p:cNvPr id="5" name="Shape 3"/>
          <p:cNvSpPr/>
          <p:nvPr/>
        </p:nvSpPr>
        <p:spPr>
          <a:xfrm>
            <a:off x="739616" y="3147179"/>
            <a:ext cx="6469856" cy="2078355"/>
          </a:xfrm>
          <a:prstGeom prst="roundRect">
            <a:avLst>
              <a:gd name="adj" fmla="val 42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6" name="Shape 4"/>
          <p:cNvSpPr/>
          <p:nvPr/>
        </p:nvSpPr>
        <p:spPr>
          <a:xfrm>
            <a:off x="958572" y="3366135"/>
            <a:ext cx="634008" cy="634008"/>
          </a:xfrm>
          <a:prstGeom prst="roundRect">
            <a:avLst>
              <a:gd name="adj" fmla="val 1442108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880" y="3504843"/>
            <a:ext cx="285274" cy="35659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58572" y="4211479"/>
            <a:ext cx="3258145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Digitalización de Minutas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958572" y="4668441"/>
            <a:ext cx="6031944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Gestión digital de toda la documentación.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20808" y="3147179"/>
            <a:ext cx="6469975" cy="2078355"/>
          </a:xfrm>
          <a:prstGeom prst="roundRect">
            <a:avLst>
              <a:gd name="adj" fmla="val 42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1" name="Shape 8"/>
          <p:cNvSpPr/>
          <p:nvPr/>
        </p:nvSpPr>
        <p:spPr>
          <a:xfrm>
            <a:off x="7639764" y="3366135"/>
            <a:ext cx="634008" cy="634008"/>
          </a:xfrm>
          <a:prstGeom prst="roundRect">
            <a:avLst>
              <a:gd name="adj" fmla="val 1442108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4072" y="3504843"/>
            <a:ext cx="285274" cy="35659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639764" y="4211479"/>
            <a:ext cx="4271843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Mantenimiento de Bases de Datos</a:t>
            </a:r>
            <a:endParaRPr lang="en-US" sz="2050" dirty="0"/>
          </a:p>
        </p:txBody>
      </p:sp>
      <p:sp>
        <p:nvSpPr>
          <p:cNvPr id="14" name="Text 10"/>
          <p:cNvSpPr/>
          <p:nvPr/>
        </p:nvSpPr>
        <p:spPr>
          <a:xfrm>
            <a:off x="7639764" y="4668441"/>
            <a:ext cx="6032063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Actualización de consejeros y </a:t>
            </a: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secretarios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técnicos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650" dirty="0"/>
          </a:p>
        </p:txBody>
      </p:sp>
      <p:sp>
        <p:nvSpPr>
          <p:cNvPr id="15" name="Shape 11"/>
          <p:cNvSpPr/>
          <p:nvPr/>
        </p:nvSpPr>
        <p:spPr>
          <a:xfrm>
            <a:off x="4080272" y="5513785"/>
            <a:ext cx="6469856" cy="2078355"/>
          </a:xfrm>
          <a:prstGeom prst="roundRect">
            <a:avLst>
              <a:gd name="adj" fmla="val 42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6" name="Shape 12"/>
          <p:cNvSpPr/>
          <p:nvPr/>
        </p:nvSpPr>
        <p:spPr>
          <a:xfrm>
            <a:off x="4299169" y="5725122"/>
            <a:ext cx="634008" cy="634008"/>
          </a:xfrm>
          <a:prstGeom prst="roundRect">
            <a:avLst>
              <a:gd name="adj" fmla="val 1442108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3536" y="5871449"/>
            <a:ext cx="285274" cy="356592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4299228" y="6578085"/>
            <a:ext cx="3527465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Automatización del Proceso</a:t>
            </a:r>
            <a:endParaRPr lang="en-US" sz="2050" dirty="0"/>
          </a:p>
        </p:txBody>
      </p:sp>
      <p:sp>
        <p:nvSpPr>
          <p:cNvPr id="19" name="Text 14"/>
          <p:cNvSpPr/>
          <p:nvPr/>
        </p:nvSpPr>
        <p:spPr>
          <a:xfrm>
            <a:off x="4299228" y="7035047"/>
            <a:ext cx="6031944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Votaciones más rápidas y eficientes.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BB0B0E-CE4B-957C-E991-5E9B656F8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>
            <a:extLst>
              <a:ext uri="{FF2B5EF4-FFF2-40B4-BE49-F238E27FC236}">
                <a16:creationId xmlns:a16="http://schemas.microsoft.com/office/drawing/2014/main" id="{86648094-60EF-FDB4-EE96-19BD4D6A29FA}"/>
              </a:ext>
            </a:extLst>
          </p:cNvPr>
          <p:cNvSpPr/>
          <p:nvPr/>
        </p:nvSpPr>
        <p:spPr>
          <a:xfrm>
            <a:off x="535858" y="595431"/>
            <a:ext cx="1849472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 err="1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Metodología</a:t>
            </a:r>
            <a:r>
              <a:rPr lang="en-US" sz="41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Scrum</a:t>
            </a:r>
            <a:endParaRPr lang="en-US" sz="41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243784C2-39A8-472E-C96B-28EE77CE45C9}"/>
              </a:ext>
            </a:extLst>
          </p:cNvPr>
          <p:cNvSpPr/>
          <p:nvPr/>
        </p:nvSpPr>
        <p:spPr>
          <a:xfrm>
            <a:off x="528996" y="1563884"/>
            <a:ext cx="6575584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Proyecto </a:t>
            </a: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será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desarrollado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bajo la </a:t>
            </a: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metodología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ágil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SCRUM</a:t>
            </a:r>
            <a:endParaRPr lang="en-US" sz="1650" dirty="0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F9C04DD3-D99D-1F25-8AAF-6E258498E10F}"/>
              </a:ext>
            </a:extLst>
          </p:cNvPr>
          <p:cNvSpPr/>
          <p:nvPr/>
        </p:nvSpPr>
        <p:spPr>
          <a:xfrm>
            <a:off x="528996" y="2216887"/>
            <a:ext cx="6282770" cy="1859399"/>
          </a:xfrm>
          <a:prstGeom prst="roundRect">
            <a:avLst>
              <a:gd name="adj" fmla="val 42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 dirty="0"/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02EE6069-D917-ACB1-FD9D-CD4A8536A113}"/>
              </a:ext>
            </a:extLst>
          </p:cNvPr>
          <p:cNvSpPr/>
          <p:nvPr/>
        </p:nvSpPr>
        <p:spPr>
          <a:xfrm>
            <a:off x="634783" y="2283679"/>
            <a:ext cx="556849" cy="567215"/>
          </a:xfrm>
          <a:prstGeom prst="roundRect">
            <a:avLst>
              <a:gd name="adj" fmla="val 1442108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38652817-E8CC-CB96-13A5-6B699ECAB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97" y="2374516"/>
            <a:ext cx="330520" cy="413150"/>
          </a:xfrm>
          <a:prstGeom prst="rect">
            <a:avLst/>
          </a:prstGeom>
        </p:spPr>
      </p:pic>
      <p:sp>
        <p:nvSpPr>
          <p:cNvPr id="8" name="Text 5">
            <a:extLst>
              <a:ext uri="{FF2B5EF4-FFF2-40B4-BE49-F238E27FC236}">
                <a16:creationId xmlns:a16="http://schemas.microsoft.com/office/drawing/2014/main" id="{9672ABF3-7B9A-2916-D49B-654870C8F1AE}"/>
              </a:ext>
            </a:extLst>
          </p:cNvPr>
          <p:cNvSpPr/>
          <p:nvPr/>
        </p:nvSpPr>
        <p:spPr>
          <a:xfrm>
            <a:off x="1600917" y="2390377"/>
            <a:ext cx="2280056" cy="295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 err="1">
                <a:solidFill>
                  <a:srgbClr val="E2E6E9"/>
                </a:solidFill>
                <a:latin typeface="Merriweather" pitchFamily="34" charset="0"/>
              </a:rPr>
              <a:t>Eventos</a:t>
            </a: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 de Scrum</a:t>
            </a:r>
            <a:endParaRPr lang="en-US" sz="24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7E282928-BA25-FD9C-DFC6-985BCE052914}"/>
              </a:ext>
            </a:extLst>
          </p:cNvPr>
          <p:cNvSpPr/>
          <p:nvPr/>
        </p:nvSpPr>
        <p:spPr>
          <a:xfrm>
            <a:off x="1419633" y="2964152"/>
            <a:ext cx="3883353" cy="567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Los sprints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</a:rPr>
              <a:t>serán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</a:rPr>
              <a:t>divididos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</a:rPr>
              <a:t>en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 18 Semanas con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</a:rPr>
              <a:t>una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 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</a:rPr>
              <a:t>duración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</a:rPr>
              <a:t>máxima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 de 4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</a:rPr>
              <a:t>semanas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</a:rPr>
              <a:t>cada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 uno</a:t>
            </a:r>
            <a:endParaRPr lang="en-US" sz="160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879E511F-A5F1-A7CB-3321-528C494CAFB0}"/>
              </a:ext>
            </a:extLst>
          </p:cNvPr>
          <p:cNvSpPr/>
          <p:nvPr/>
        </p:nvSpPr>
        <p:spPr>
          <a:xfrm>
            <a:off x="535858" y="6215411"/>
            <a:ext cx="6275908" cy="1859399"/>
          </a:xfrm>
          <a:prstGeom prst="roundRect">
            <a:avLst>
              <a:gd name="adj" fmla="val 42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58F79CF4-015D-5C44-E309-5B1A7399AA01}"/>
              </a:ext>
            </a:extLst>
          </p:cNvPr>
          <p:cNvSpPr/>
          <p:nvPr/>
        </p:nvSpPr>
        <p:spPr>
          <a:xfrm>
            <a:off x="754813" y="6282203"/>
            <a:ext cx="443680" cy="567215"/>
          </a:xfrm>
          <a:prstGeom prst="roundRect">
            <a:avLst>
              <a:gd name="adj" fmla="val 1442108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3" name="Text 9">
            <a:extLst>
              <a:ext uri="{FF2B5EF4-FFF2-40B4-BE49-F238E27FC236}">
                <a16:creationId xmlns:a16="http://schemas.microsoft.com/office/drawing/2014/main" id="{E0224C1C-6F54-AB2B-BFF6-024FD8F8EC2E}"/>
              </a:ext>
            </a:extLst>
          </p:cNvPr>
          <p:cNvSpPr/>
          <p:nvPr/>
        </p:nvSpPr>
        <p:spPr>
          <a:xfrm>
            <a:off x="1600157" y="6402117"/>
            <a:ext cx="2989443" cy="295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Equipo Scrum</a:t>
            </a:r>
            <a:endParaRPr lang="en-US" sz="2400" dirty="0"/>
          </a:p>
        </p:txBody>
      </p:sp>
      <p:sp>
        <p:nvSpPr>
          <p:cNvPr id="14" name="Text 10">
            <a:extLst>
              <a:ext uri="{FF2B5EF4-FFF2-40B4-BE49-F238E27FC236}">
                <a16:creationId xmlns:a16="http://schemas.microsoft.com/office/drawing/2014/main" id="{A370A507-D540-4D8C-C40A-E017189597F1}"/>
              </a:ext>
            </a:extLst>
          </p:cNvPr>
          <p:cNvSpPr/>
          <p:nvPr/>
        </p:nvSpPr>
        <p:spPr>
          <a:xfrm>
            <a:off x="1419633" y="6889900"/>
            <a:ext cx="2423693" cy="8784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Scrum Master: Jorge Sepúlveda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</a:rPr>
              <a:t>Desarrollador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: Genesis Contreras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</a:rPr>
              <a:t>Desarrollador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</a:rPr>
              <a:t>: Pedro Vergara</a:t>
            </a:r>
            <a:endParaRPr lang="en-US" sz="1600" dirty="0"/>
          </a:p>
        </p:txBody>
      </p:sp>
      <p:sp>
        <p:nvSpPr>
          <p:cNvPr id="15" name="Shape 11">
            <a:extLst>
              <a:ext uri="{FF2B5EF4-FFF2-40B4-BE49-F238E27FC236}">
                <a16:creationId xmlns:a16="http://schemas.microsoft.com/office/drawing/2014/main" id="{1221321F-E8AF-8008-F455-E14A7A468B16}"/>
              </a:ext>
            </a:extLst>
          </p:cNvPr>
          <p:cNvSpPr/>
          <p:nvPr/>
        </p:nvSpPr>
        <p:spPr>
          <a:xfrm>
            <a:off x="528996" y="4314507"/>
            <a:ext cx="6282770" cy="1594477"/>
          </a:xfrm>
          <a:prstGeom prst="roundRect">
            <a:avLst>
              <a:gd name="adj" fmla="val 427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6" name="Shape 12">
            <a:extLst>
              <a:ext uri="{FF2B5EF4-FFF2-40B4-BE49-F238E27FC236}">
                <a16:creationId xmlns:a16="http://schemas.microsoft.com/office/drawing/2014/main" id="{9C81A360-C27C-7045-9C49-B5B7DF15863A}"/>
              </a:ext>
            </a:extLst>
          </p:cNvPr>
          <p:cNvSpPr/>
          <p:nvPr/>
        </p:nvSpPr>
        <p:spPr>
          <a:xfrm>
            <a:off x="686055" y="4373680"/>
            <a:ext cx="582370" cy="567215"/>
          </a:xfrm>
          <a:prstGeom prst="roundRect">
            <a:avLst>
              <a:gd name="adj" fmla="val 1442108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pic>
        <p:nvPicPr>
          <p:cNvPr id="17" name="Image 2" descr="preencoded.png">
            <a:extLst>
              <a:ext uri="{FF2B5EF4-FFF2-40B4-BE49-F238E27FC236}">
                <a16:creationId xmlns:a16="http://schemas.microsoft.com/office/drawing/2014/main" id="{835E7B7A-D9D1-D284-5589-24F2C738A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26" y="4497774"/>
            <a:ext cx="364106" cy="387936"/>
          </a:xfrm>
          <a:prstGeom prst="rect">
            <a:avLst/>
          </a:prstGeom>
        </p:spPr>
      </p:pic>
      <p:sp>
        <p:nvSpPr>
          <p:cNvPr id="18" name="Text 13">
            <a:extLst>
              <a:ext uri="{FF2B5EF4-FFF2-40B4-BE49-F238E27FC236}">
                <a16:creationId xmlns:a16="http://schemas.microsoft.com/office/drawing/2014/main" id="{F1256795-03EF-6E63-4032-D3E49BA26029}"/>
              </a:ext>
            </a:extLst>
          </p:cNvPr>
          <p:cNvSpPr/>
          <p:nvPr/>
        </p:nvSpPr>
        <p:spPr>
          <a:xfrm>
            <a:off x="1419633" y="5212493"/>
            <a:ext cx="4922679" cy="381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s-ES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Product</a:t>
            </a:r>
            <a:r>
              <a:rPr lang="es-ES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Backlog, Sprint Backlog e Incremento.</a:t>
            </a:r>
          </a:p>
        </p:txBody>
      </p:sp>
      <p:pic>
        <p:nvPicPr>
          <p:cNvPr id="1030" name="Picture 6" descr="Teamwork - Free business icons">
            <a:extLst>
              <a:ext uri="{FF2B5EF4-FFF2-40B4-BE49-F238E27FC236}">
                <a16:creationId xmlns:a16="http://schemas.microsoft.com/office/drawing/2014/main" id="{49535A5C-53BE-4D20-03B5-2AD88E738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334" y="6351770"/>
            <a:ext cx="430295" cy="430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 5">
            <a:extLst>
              <a:ext uri="{FF2B5EF4-FFF2-40B4-BE49-F238E27FC236}">
                <a16:creationId xmlns:a16="http://schemas.microsoft.com/office/drawing/2014/main" id="{EB8699CF-E84D-8809-9FDE-73A6C25B5D3A}"/>
              </a:ext>
            </a:extLst>
          </p:cNvPr>
          <p:cNvSpPr/>
          <p:nvPr/>
        </p:nvSpPr>
        <p:spPr>
          <a:xfrm>
            <a:off x="1518405" y="4483567"/>
            <a:ext cx="2674993" cy="295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 err="1">
                <a:solidFill>
                  <a:srgbClr val="E2E6E9"/>
                </a:solidFill>
                <a:latin typeface="Merriweather" pitchFamily="34" charset="0"/>
              </a:rPr>
              <a:t>Artefactos</a:t>
            </a: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 Scrum</a:t>
            </a:r>
            <a:endParaRPr lang="en-US" sz="2400" dirty="0"/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4BA75A2F-3AD6-7443-78E3-6650AA25DDE1}"/>
              </a:ext>
            </a:extLst>
          </p:cNvPr>
          <p:cNvSpPr/>
          <p:nvPr/>
        </p:nvSpPr>
        <p:spPr>
          <a:xfrm>
            <a:off x="7530957" y="0"/>
            <a:ext cx="7099443" cy="822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pic>
        <p:nvPicPr>
          <p:cNvPr id="1039" name="Picture 15" descr="Framework Scrum: descubre qué es y cómo funciona - beecrowd">
            <a:extLst>
              <a:ext uri="{FF2B5EF4-FFF2-40B4-BE49-F238E27FC236}">
                <a16:creationId xmlns:a16="http://schemas.microsoft.com/office/drawing/2014/main" id="{F3959EFE-438A-0557-094A-52F440636C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09" r="8892"/>
          <a:stretch>
            <a:fillRect/>
          </a:stretch>
        </p:blipFill>
        <p:spPr bwMode="auto">
          <a:xfrm>
            <a:off x="7530956" y="925651"/>
            <a:ext cx="7099443" cy="6639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914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0787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1529" y="644962"/>
            <a:ext cx="3556992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Arquitectura y Tecnología</a:t>
            </a:r>
            <a:endParaRPr lang="en-US" sz="2250" dirty="0"/>
          </a:p>
        </p:txBody>
      </p:sp>
      <p:sp>
        <p:nvSpPr>
          <p:cNvPr id="4" name="Text 1"/>
          <p:cNvSpPr/>
          <p:nvPr/>
        </p:nvSpPr>
        <p:spPr>
          <a:xfrm>
            <a:off x="801529" y="1231821"/>
            <a:ext cx="7540942" cy="1431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Pilares Técnicos del Sistema</a:t>
            </a:r>
            <a:endParaRPr lang="en-US" sz="4500" dirty="0"/>
          </a:p>
        </p:txBody>
      </p:sp>
      <p:sp>
        <p:nvSpPr>
          <p:cNvPr id="5" name="Text 2"/>
          <p:cNvSpPr/>
          <p:nvPr/>
        </p:nvSpPr>
        <p:spPr>
          <a:xfrm>
            <a:off x="801529" y="3006685"/>
            <a:ext cx="7540942" cy="732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arquitectura del sistema se basará en el patrón de diseño MVC, utilizando tecnologías robustas y seguras.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47701" y="4226243"/>
            <a:ext cx="1695450" cy="1431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Lenguaje y Framework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801529" y="5201602"/>
            <a:ext cx="1466255" cy="7329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PHP con Laravel. (</a:t>
            </a:r>
            <a:r>
              <a:rPr lang="en-US" sz="18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últimas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8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versiones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8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estables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).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2834045" y="4226243"/>
            <a:ext cx="1466255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Base de Datos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2834045" y="5171003"/>
            <a:ext cx="1466255" cy="1465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MariaDB (últimas versiones estables).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4866561" y="4226243"/>
            <a:ext cx="1466255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Servidor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4866560" y="5164455"/>
            <a:ext cx="1695450" cy="25653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Servidores locales 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 Linux Debian 12 (sin nube por ser entidad estatal).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899077" y="4226243"/>
            <a:ext cx="1835348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Integración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6899077" y="5171003"/>
            <a:ext cx="1466255" cy="1465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APIs para “</a:t>
            </a:r>
            <a:r>
              <a:rPr lang="en-US" sz="18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firmaGob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" y “</a:t>
            </a:r>
            <a:r>
              <a:rPr lang="en-US" sz="18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Escritorio</a:t>
            </a: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digital".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610910"/>
            <a:ext cx="331636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Equipo y Colaboración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863798" y="1213603"/>
            <a:ext cx="7756446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Coordinación del Proyecto</a:t>
            </a:r>
            <a:endParaRPr lang="en-US" sz="4850" dirty="0"/>
          </a:p>
        </p:txBody>
      </p:sp>
      <p:sp>
        <p:nvSpPr>
          <p:cNvPr id="4" name="Text 2"/>
          <p:cNvSpPr/>
          <p:nvPr/>
        </p:nvSpPr>
        <p:spPr>
          <a:xfrm>
            <a:off x="863799" y="2142411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Nuestro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equipo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se coordinará estrechamente con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siguientes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actores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para asegurar el éxito.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863799" y="2847618"/>
            <a:ext cx="6327934" cy="1452443"/>
          </a:xfrm>
          <a:prstGeom prst="roundRect">
            <a:avLst>
              <a:gd name="adj" fmla="val 4078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 dirty="0"/>
          </a:p>
        </p:txBody>
      </p:sp>
      <p:sp>
        <p:nvSpPr>
          <p:cNvPr id="6" name="Text 4"/>
          <p:cNvSpPr/>
          <p:nvPr/>
        </p:nvSpPr>
        <p:spPr>
          <a:xfrm>
            <a:off x="1125856" y="310967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Enrique Astudillo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1125856" y="3643193"/>
            <a:ext cx="580382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</a:rPr>
              <a:t>Cliente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</a:rPr>
              <a:t> principal –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</a:rPr>
              <a:t>Secretario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</a:rPr>
              <a:t>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</a:rPr>
              <a:t>Ejecutivo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</a:rPr>
              <a:t> CORE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7438550" y="2847618"/>
            <a:ext cx="6328053" cy="1452443"/>
          </a:xfrm>
          <a:prstGeom prst="roundRect">
            <a:avLst>
              <a:gd name="adj" fmla="val 4078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9" name="Text 7"/>
          <p:cNvSpPr/>
          <p:nvPr/>
        </p:nvSpPr>
        <p:spPr>
          <a:xfrm>
            <a:off x="7700606" y="310967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Michael </a:t>
            </a:r>
            <a:r>
              <a:rPr lang="en-US" sz="24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Ilufi</a:t>
            </a:r>
            <a:endParaRPr lang="en-US" sz="2400" dirty="0"/>
          </a:p>
        </p:txBody>
      </p:sp>
      <p:sp>
        <p:nvSpPr>
          <p:cNvPr id="11" name="Shape 9"/>
          <p:cNvSpPr/>
          <p:nvPr/>
        </p:nvSpPr>
        <p:spPr>
          <a:xfrm>
            <a:off x="863799" y="4546878"/>
            <a:ext cx="6327934" cy="1452443"/>
          </a:xfrm>
          <a:prstGeom prst="roundRect">
            <a:avLst>
              <a:gd name="adj" fmla="val 4078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 dirty="0"/>
          </a:p>
        </p:txBody>
      </p:sp>
      <p:sp>
        <p:nvSpPr>
          <p:cNvPr id="12" name="Text 10"/>
          <p:cNvSpPr/>
          <p:nvPr/>
        </p:nvSpPr>
        <p:spPr>
          <a:xfrm>
            <a:off x="1125856" y="480893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Miguel González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1125856" y="5342453"/>
            <a:ext cx="580382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Encargado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unidad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informática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GORE.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7438550" y="4546878"/>
            <a:ext cx="6328053" cy="1452443"/>
          </a:xfrm>
          <a:prstGeom prst="roundRect">
            <a:avLst>
              <a:gd name="adj" fmla="val 4078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 dirty="0"/>
          </a:p>
        </p:txBody>
      </p:sp>
      <p:sp>
        <p:nvSpPr>
          <p:cNvPr id="15" name="Text 13"/>
          <p:cNvSpPr/>
          <p:nvPr/>
        </p:nvSpPr>
        <p:spPr>
          <a:xfrm>
            <a:off x="7700606" y="480893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Felicidad Pablo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7700606" y="5342453"/>
            <a:ext cx="580394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Secretaria y operadora del sistema.</a:t>
            </a:r>
            <a:endParaRPr lang="en-US" sz="1900" dirty="0"/>
          </a:p>
        </p:txBody>
      </p:sp>
      <p:sp>
        <p:nvSpPr>
          <p:cNvPr id="27" name="Shape 9">
            <a:extLst>
              <a:ext uri="{FF2B5EF4-FFF2-40B4-BE49-F238E27FC236}">
                <a16:creationId xmlns:a16="http://schemas.microsoft.com/office/drawing/2014/main" id="{E42C2B81-FD81-01B5-1A7F-9317440DE965}"/>
              </a:ext>
            </a:extLst>
          </p:cNvPr>
          <p:cNvSpPr/>
          <p:nvPr/>
        </p:nvSpPr>
        <p:spPr>
          <a:xfrm>
            <a:off x="863799" y="6289775"/>
            <a:ext cx="6327934" cy="1452443"/>
          </a:xfrm>
          <a:prstGeom prst="roundRect">
            <a:avLst>
              <a:gd name="adj" fmla="val 4078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8" name="Text 10">
            <a:extLst>
              <a:ext uri="{FF2B5EF4-FFF2-40B4-BE49-F238E27FC236}">
                <a16:creationId xmlns:a16="http://schemas.microsoft.com/office/drawing/2014/main" id="{107A04D7-8DAC-6349-6A72-A724CC0387D5}"/>
              </a:ext>
            </a:extLst>
          </p:cNvPr>
          <p:cNvSpPr/>
          <p:nvPr/>
        </p:nvSpPr>
        <p:spPr>
          <a:xfrm>
            <a:off x="1125856" y="655183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Ignacio Peñaloza</a:t>
            </a:r>
            <a:endParaRPr lang="en-US" sz="2400" dirty="0"/>
          </a:p>
        </p:txBody>
      </p:sp>
      <p:sp>
        <p:nvSpPr>
          <p:cNvPr id="29" name="Text 11">
            <a:extLst>
              <a:ext uri="{FF2B5EF4-FFF2-40B4-BE49-F238E27FC236}">
                <a16:creationId xmlns:a16="http://schemas.microsoft.com/office/drawing/2014/main" id="{44D3C01D-3B93-1DB1-5A0D-22A4F93905E3}"/>
              </a:ext>
            </a:extLst>
          </p:cNvPr>
          <p:cNvSpPr/>
          <p:nvPr/>
        </p:nvSpPr>
        <p:spPr>
          <a:xfrm>
            <a:off x="1125856" y="7085350"/>
            <a:ext cx="580382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Desarrollador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–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Profesional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unidad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informática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GORE.</a:t>
            </a:r>
            <a:endParaRPr lang="en-US" sz="1600" dirty="0"/>
          </a:p>
        </p:txBody>
      </p:sp>
      <p:sp>
        <p:nvSpPr>
          <p:cNvPr id="17" name="Text 11">
            <a:extLst>
              <a:ext uri="{FF2B5EF4-FFF2-40B4-BE49-F238E27FC236}">
                <a16:creationId xmlns:a16="http://schemas.microsoft.com/office/drawing/2014/main" id="{81EB65E6-7CD5-600B-05DC-B18095F2F72D}"/>
              </a:ext>
            </a:extLst>
          </p:cNvPr>
          <p:cNvSpPr/>
          <p:nvPr/>
        </p:nvSpPr>
        <p:spPr>
          <a:xfrm>
            <a:off x="7700606" y="3647956"/>
            <a:ext cx="580382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Desarrollador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–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Profesional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unidad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6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informática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GORE.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25004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Gestión del Proyecto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6350198" y="2882384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Comunicación y Seguimiento</a:t>
            </a:r>
            <a:endParaRPr lang="en-US" sz="4850" dirty="0"/>
          </a:p>
        </p:txBody>
      </p:sp>
      <p:sp>
        <p:nvSpPr>
          <p:cNvPr id="5" name="Text 2"/>
          <p:cNvSpPr/>
          <p:nvPr/>
        </p:nvSpPr>
        <p:spPr>
          <a:xfrm>
            <a:off x="6350198" y="4795123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 establecerán reuniones semanales para monitorear el avance y recibir retroalimentación. </a:t>
            </a:r>
            <a:b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</a:br>
            <a:b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</a:b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 comunicación será principalmente remota.</a:t>
            </a:r>
            <a:endParaRPr lang="en-US" sz="19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562576"/>
            <a:ext cx="3151584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Riesgos Identificados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863798" y="2194917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Desafíos a Superar</a:t>
            </a:r>
            <a:endParaRPr lang="en-US" sz="4850" dirty="0"/>
          </a:p>
        </p:txBody>
      </p:sp>
      <p:sp>
        <p:nvSpPr>
          <p:cNvPr id="4" name="Text 2"/>
          <p:cNvSpPr/>
          <p:nvPr/>
        </p:nvSpPr>
        <p:spPr>
          <a:xfrm>
            <a:off x="863798" y="3336369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Hemos identificado varios riesgos que podrían impactar el desarrollo del proyecto, y estamos preparando estrategias para mitigarlos.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863798" y="4403646"/>
            <a:ext cx="4136350" cy="2263259"/>
          </a:xfrm>
          <a:prstGeom prst="roundRect">
            <a:avLst>
              <a:gd name="adj" fmla="val 6464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6" name="Shape 4"/>
          <p:cNvSpPr/>
          <p:nvPr/>
        </p:nvSpPr>
        <p:spPr>
          <a:xfrm>
            <a:off x="833318" y="4403646"/>
            <a:ext cx="121920" cy="2263259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7" name="Text 5"/>
          <p:cNvSpPr/>
          <p:nvPr/>
        </p:nvSpPr>
        <p:spPr>
          <a:xfrm>
            <a:off x="1232535" y="4680942"/>
            <a:ext cx="3490317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Documentación Inexistente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1232535" y="5599986"/>
            <a:ext cx="349031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Falta de documentación del sistema actual.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5246965" y="4403646"/>
            <a:ext cx="4136350" cy="2263259"/>
          </a:xfrm>
          <a:prstGeom prst="roundRect">
            <a:avLst>
              <a:gd name="adj" fmla="val 6464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0" name="Shape 8"/>
          <p:cNvSpPr/>
          <p:nvPr/>
        </p:nvSpPr>
        <p:spPr>
          <a:xfrm>
            <a:off x="5216485" y="4403646"/>
            <a:ext cx="121920" cy="2263259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Text 9"/>
          <p:cNvSpPr/>
          <p:nvPr/>
        </p:nvSpPr>
        <p:spPr>
          <a:xfrm>
            <a:off x="5615702" y="4680942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Infraestructura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5615702" y="5214461"/>
            <a:ext cx="349031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Necesidad de montar un servidor de prueba.</a:t>
            </a:r>
            <a:endParaRPr lang="en-US" sz="1900" dirty="0"/>
          </a:p>
        </p:txBody>
      </p:sp>
      <p:sp>
        <p:nvSpPr>
          <p:cNvPr id="13" name="Shape 11"/>
          <p:cNvSpPr/>
          <p:nvPr/>
        </p:nvSpPr>
        <p:spPr>
          <a:xfrm>
            <a:off x="9630132" y="4403646"/>
            <a:ext cx="4136350" cy="2263259"/>
          </a:xfrm>
          <a:prstGeom prst="roundRect">
            <a:avLst>
              <a:gd name="adj" fmla="val 6464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4" name="Shape 12"/>
          <p:cNvSpPr/>
          <p:nvPr/>
        </p:nvSpPr>
        <p:spPr>
          <a:xfrm>
            <a:off x="9599652" y="4403646"/>
            <a:ext cx="121920" cy="2263259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5" name="Text 13"/>
          <p:cNvSpPr/>
          <p:nvPr/>
        </p:nvSpPr>
        <p:spPr>
          <a:xfrm>
            <a:off x="9998869" y="4680942"/>
            <a:ext cx="3490317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Fallas del Sistema Actual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9998869" y="5451991"/>
            <a:ext cx="349031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Problemas de visualización y reflejo en línea de votaciones.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8156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</a:rPr>
              <a:t>Next Steps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863798" y="1713905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Hoja de Ruta Inicial</a:t>
            </a:r>
            <a:endParaRPr lang="en-US" sz="4850" dirty="0"/>
          </a:p>
        </p:txBody>
      </p:sp>
      <p:sp>
        <p:nvSpPr>
          <p:cNvPr id="4" name="Text 2"/>
          <p:cNvSpPr/>
          <p:nvPr/>
        </p:nvSpPr>
        <p:spPr>
          <a:xfrm>
            <a:off x="863798" y="2855357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Luego de un primer </a:t>
            </a:r>
            <a:r>
              <a:rPr lang="en-US" sz="19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acercamiento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hemos definido los siguientes pasos inmediatos.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527822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01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863798" y="3916799"/>
            <a:ext cx="4136350" cy="3048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7" name="Text 5"/>
          <p:cNvSpPr/>
          <p:nvPr/>
        </p:nvSpPr>
        <p:spPr>
          <a:xfrm>
            <a:off x="863798" y="4101108"/>
            <a:ext cx="3165991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Coordinar Calendario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863798" y="4634627"/>
            <a:ext cx="413635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Actividades con el equipo.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5246965" y="3527822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02</a:t>
            </a:r>
            <a:endParaRPr lang="en-US" sz="1900" dirty="0"/>
          </a:p>
        </p:txBody>
      </p:sp>
      <p:sp>
        <p:nvSpPr>
          <p:cNvPr id="10" name="Shape 8"/>
          <p:cNvSpPr/>
          <p:nvPr/>
        </p:nvSpPr>
        <p:spPr>
          <a:xfrm>
            <a:off x="5246965" y="3916799"/>
            <a:ext cx="4136350" cy="3048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1" name="Text 9"/>
          <p:cNvSpPr/>
          <p:nvPr/>
        </p:nvSpPr>
        <p:spPr>
          <a:xfrm>
            <a:off x="5246965" y="410110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Programar Reunión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5246965" y="4634627"/>
            <a:ext cx="4136350" cy="8266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Pendiente con Enrique Astudillo.</a:t>
            </a:r>
          </a:p>
          <a:p>
            <a:pPr marL="0" indent="0" algn="l">
              <a:lnSpc>
                <a:spcPts val="3100"/>
              </a:lnSpc>
              <a:buNone/>
            </a:pPr>
            <a:r>
              <a:rPr lang="en-US" dirty="0" err="1">
                <a:solidFill>
                  <a:srgbClr val="E2E6E9"/>
                </a:solidFill>
                <a:latin typeface="Merriweather" pitchFamily="34" charset="0"/>
              </a:rPr>
              <a:t>Pendiente</a:t>
            </a:r>
            <a:r>
              <a:rPr lang="en-US" dirty="0">
                <a:solidFill>
                  <a:srgbClr val="E2E6E9"/>
                </a:solidFill>
                <a:latin typeface="Merriweather" pitchFamily="34" charset="0"/>
              </a:rPr>
              <a:t> con </a:t>
            </a:r>
            <a:r>
              <a:rPr lang="en-US" dirty="0" err="1">
                <a:solidFill>
                  <a:srgbClr val="E2E6E9"/>
                </a:solidFill>
                <a:latin typeface="Merriweather" pitchFamily="34" charset="0"/>
              </a:rPr>
              <a:t>Secretarios</a:t>
            </a:r>
            <a:r>
              <a:rPr lang="en-US" dirty="0">
                <a:solidFill>
                  <a:srgbClr val="E2E6E9"/>
                </a:solidFill>
                <a:latin typeface="Merriweather" pitchFamily="34" charset="0"/>
              </a:rPr>
              <a:t> </a:t>
            </a:r>
            <a:r>
              <a:rPr lang="en-US" dirty="0" err="1">
                <a:solidFill>
                  <a:srgbClr val="E2E6E9"/>
                </a:solidFill>
                <a:latin typeface="Merriweather" pitchFamily="34" charset="0"/>
              </a:rPr>
              <a:t>Técnicos</a:t>
            </a: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9630132" y="3527822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03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9630132" y="3916799"/>
            <a:ext cx="4136350" cy="3048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5" name="Text 13"/>
          <p:cNvSpPr/>
          <p:nvPr/>
        </p:nvSpPr>
        <p:spPr>
          <a:xfrm>
            <a:off x="9630132" y="410110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Definir Estándar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9630132" y="4634627"/>
            <a:ext cx="413635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 las minutas.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863798" y="5461278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04</a:t>
            </a:r>
            <a:endParaRPr lang="en-US" sz="1900" dirty="0"/>
          </a:p>
        </p:txBody>
      </p:sp>
      <p:sp>
        <p:nvSpPr>
          <p:cNvPr id="18" name="Shape 16"/>
          <p:cNvSpPr/>
          <p:nvPr/>
        </p:nvSpPr>
        <p:spPr>
          <a:xfrm>
            <a:off x="863798" y="5850255"/>
            <a:ext cx="6327934" cy="3048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9" name="Text 17"/>
          <p:cNvSpPr/>
          <p:nvPr/>
        </p:nvSpPr>
        <p:spPr>
          <a:xfrm>
            <a:off x="863798" y="6034564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Solicitar Ideas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863798" y="6568083"/>
            <a:ext cx="6327934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 innovación a Felicidad Pablo.</a:t>
            </a:r>
            <a:endParaRPr lang="en-US" sz="1900" dirty="0"/>
          </a:p>
        </p:txBody>
      </p:sp>
      <p:sp>
        <p:nvSpPr>
          <p:cNvPr id="21" name="Text 19"/>
          <p:cNvSpPr/>
          <p:nvPr/>
        </p:nvSpPr>
        <p:spPr>
          <a:xfrm>
            <a:off x="7438549" y="5461278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05</a:t>
            </a:r>
            <a:endParaRPr lang="en-US" sz="1900" dirty="0"/>
          </a:p>
        </p:txBody>
      </p:sp>
      <p:sp>
        <p:nvSpPr>
          <p:cNvPr id="22" name="Shape 20"/>
          <p:cNvSpPr/>
          <p:nvPr/>
        </p:nvSpPr>
        <p:spPr>
          <a:xfrm>
            <a:off x="7438549" y="5850255"/>
            <a:ext cx="6327934" cy="3048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3" name="Text 21"/>
          <p:cNvSpPr/>
          <p:nvPr/>
        </p:nvSpPr>
        <p:spPr>
          <a:xfrm>
            <a:off x="7438549" y="6034564"/>
            <a:ext cx="344685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Obtener Bases de Datos</a:t>
            </a:r>
            <a:endParaRPr lang="en-US" sz="2400" dirty="0"/>
          </a:p>
        </p:txBody>
      </p:sp>
      <p:sp>
        <p:nvSpPr>
          <p:cNvPr id="24" name="Text 22"/>
          <p:cNvSpPr/>
          <p:nvPr/>
        </p:nvSpPr>
        <p:spPr>
          <a:xfrm>
            <a:off x="7438549" y="6568083"/>
            <a:ext cx="6327934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Y repositorio del sistema actual.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567</Words>
  <Application>Microsoft Office PowerPoint</Application>
  <PresentationFormat>Personalizado</PresentationFormat>
  <Paragraphs>106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Merriweather</vt:lpstr>
      <vt:lpstr>Merriweather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Jorge Sepulveda</cp:lastModifiedBy>
  <cp:revision>5</cp:revision>
  <dcterms:created xsi:type="dcterms:W3CDTF">2025-08-20T15:08:04Z</dcterms:created>
  <dcterms:modified xsi:type="dcterms:W3CDTF">2025-08-21T15:40:49Z</dcterms:modified>
</cp:coreProperties>
</file>